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59"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BEF6C-FDC8-449E-A806-D4CE48F2F444}" v="9" dt="2022-04-01T08:51:42.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7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4/1/2022</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007008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4/1/2022</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961672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4/1/2022</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9658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4/1/2022</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8728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4/1/2022</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95772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4/1/2022</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04864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4/1/2022</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5515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4/1/2022</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509719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4/1/2022</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97830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4/1/2022</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668513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4/1/2022</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77622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4/1/2022</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4692604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teneu.xtec.cat/wikiform/wikiexport/cmd/bib/beea/modul_4/tema_3" TargetMode="External"/><Relationship Id="rId7" Type="http://schemas.openxmlformats.org/officeDocument/2006/relationships/hyperlink" Target="https://creativecommons.org/licenses/by-sa/3.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en.wikipedia.org/wiki/AmeriCorps" TargetMode="External"/><Relationship Id="rId5" Type="http://schemas.openxmlformats.org/officeDocument/2006/relationships/image" Target="../media/image2.png"/><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ngall.com/question-mark-png"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middleagedsuburbandiva.blogspot.com/"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edm310.blogspot.com/2012_12_01_archive.html"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eeblytutorials.com/5-awesome-blogs-examples-built-weebly/"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people-equation.com/women-who-talk-write-and-live-leadership/lead-by-example-on-sticky-note/"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afespace.qa/en/topic/importance-good-etiquette"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youtu.be/dHZgUY4aP-o"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s://www.safespace.qa/en/topic/defining-netiquett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f7c3sFOblEM"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www.pngall.com/email-png/download/2977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youtu.be/UlT8NAEsPKk" TargetMode="External"/><Relationship Id="rId1" Type="http://schemas.openxmlformats.org/officeDocument/2006/relationships/slideLayout" Target="../slideLayouts/slideLayout2.xml"/><Relationship Id="rId4" Type="http://schemas.openxmlformats.org/officeDocument/2006/relationships/hyperlink" Target="https://www.publicdomainpictures.net/view-image.php?image=116838&amp;pictur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5490A-991E-40BF-A752-873366C32066}"/>
              </a:ext>
            </a:extLst>
          </p:cNvPr>
          <p:cNvSpPr>
            <a:spLocks noGrp="1"/>
          </p:cNvSpPr>
          <p:nvPr>
            <p:ph type="ctrTitle"/>
          </p:nvPr>
        </p:nvSpPr>
        <p:spPr/>
        <p:txBody>
          <a:bodyPr/>
          <a:lstStyle/>
          <a:p>
            <a:r>
              <a:rPr lang="en-US" dirty="0"/>
              <a:t>Netiquette</a:t>
            </a:r>
          </a:p>
        </p:txBody>
      </p:sp>
      <p:sp>
        <p:nvSpPr>
          <p:cNvPr id="3" name="Subtitle 2">
            <a:extLst>
              <a:ext uri="{FF2B5EF4-FFF2-40B4-BE49-F238E27FC236}">
                <a16:creationId xmlns:a16="http://schemas.microsoft.com/office/drawing/2014/main" id="{53629328-BD84-4724-9636-4957FAB213ED}"/>
              </a:ext>
            </a:extLst>
          </p:cNvPr>
          <p:cNvSpPr>
            <a:spLocks noGrp="1"/>
          </p:cNvSpPr>
          <p:nvPr>
            <p:ph type="subTitle" idx="1"/>
          </p:nvPr>
        </p:nvSpPr>
        <p:spPr/>
        <p:txBody>
          <a:bodyPr/>
          <a:lstStyle/>
          <a:p>
            <a:r>
              <a:rPr lang="en-US" dirty="0"/>
              <a:t>AmeriCorps Presentation</a:t>
            </a:r>
          </a:p>
          <a:p>
            <a:r>
              <a:rPr lang="en-US" dirty="0"/>
              <a:t>Author Steven C. Wong</a:t>
            </a:r>
          </a:p>
          <a:p>
            <a:r>
              <a:rPr lang="en-US" dirty="0"/>
              <a:t>4/1/2022</a:t>
            </a:r>
          </a:p>
        </p:txBody>
      </p:sp>
      <p:pic>
        <p:nvPicPr>
          <p:cNvPr id="5" name="Picture 4" descr="A picture containing text, iPod, electronics&#10;&#10;Description automatically generated">
            <a:extLst>
              <a:ext uri="{FF2B5EF4-FFF2-40B4-BE49-F238E27FC236}">
                <a16:creationId xmlns:a16="http://schemas.microsoft.com/office/drawing/2014/main" id="{B69952F4-B635-471D-ACCC-642C463657D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2642" y="800571"/>
            <a:ext cx="10557167" cy="2536947"/>
          </a:xfrm>
          <a:prstGeom prst="rect">
            <a:avLst/>
          </a:prstGeom>
        </p:spPr>
      </p:pic>
      <p:sp>
        <p:nvSpPr>
          <p:cNvPr id="6" name="TextBox 5">
            <a:extLst>
              <a:ext uri="{FF2B5EF4-FFF2-40B4-BE49-F238E27FC236}">
                <a16:creationId xmlns:a16="http://schemas.microsoft.com/office/drawing/2014/main" id="{A3B5749A-6A22-48C3-BD46-E547251365DF}"/>
              </a:ext>
            </a:extLst>
          </p:cNvPr>
          <p:cNvSpPr txBox="1"/>
          <p:nvPr/>
        </p:nvSpPr>
        <p:spPr>
          <a:xfrm>
            <a:off x="862642" y="4572000"/>
            <a:ext cx="10557167" cy="230832"/>
          </a:xfrm>
          <a:prstGeom prst="rect">
            <a:avLst/>
          </a:prstGeom>
          <a:noFill/>
        </p:spPr>
        <p:txBody>
          <a:bodyPr wrap="square" rtlCol="0">
            <a:spAutoFit/>
          </a:bodyPr>
          <a:lstStyle/>
          <a:p>
            <a:r>
              <a:rPr lang="en-US" sz="900">
                <a:hlinkClick r:id="rId3" tooltip="http://ateneu.xtec.cat/wikiform/wikiexport/cmd/bib/beea/modul_4/tema_3"/>
              </a:rPr>
              <a:t>This Photo</a:t>
            </a:r>
            <a:r>
              <a:rPr lang="en-US" sz="900"/>
              <a:t> by Unknown Author is licensed under </a:t>
            </a:r>
            <a:r>
              <a:rPr lang="en-US" sz="900">
                <a:hlinkClick r:id="rId4" tooltip="https://creativecommons.org/licenses/by-nc-sa/3.0/"/>
              </a:rPr>
              <a:t>CC BY-SA-NC</a:t>
            </a:r>
            <a:endParaRPr lang="en-US" sz="900"/>
          </a:p>
        </p:txBody>
      </p:sp>
      <p:pic>
        <p:nvPicPr>
          <p:cNvPr id="8" name="Picture 7" descr="A picture containing text, sign&#10;&#10;Description automatically generated">
            <a:extLst>
              <a:ext uri="{FF2B5EF4-FFF2-40B4-BE49-F238E27FC236}">
                <a16:creationId xmlns:a16="http://schemas.microsoft.com/office/drawing/2014/main" id="{014E0C10-9398-45E5-829D-D203FCBFBB2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435970" y="4572000"/>
            <a:ext cx="3983840" cy="1465314"/>
          </a:xfrm>
          <a:prstGeom prst="rect">
            <a:avLst/>
          </a:prstGeom>
        </p:spPr>
      </p:pic>
      <p:sp>
        <p:nvSpPr>
          <p:cNvPr id="9" name="TextBox 8">
            <a:extLst>
              <a:ext uri="{FF2B5EF4-FFF2-40B4-BE49-F238E27FC236}">
                <a16:creationId xmlns:a16="http://schemas.microsoft.com/office/drawing/2014/main" id="{2A6681AE-01BD-4E06-9581-527F7693D3D6}"/>
              </a:ext>
            </a:extLst>
          </p:cNvPr>
          <p:cNvSpPr txBox="1"/>
          <p:nvPr/>
        </p:nvSpPr>
        <p:spPr>
          <a:xfrm>
            <a:off x="1179871" y="6858000"/>
            <a:ext cx="9832258" cy="230832"/>
          </a:xfrm>
          <a:prstGeom prst="rect">
            <a:avLst/>
          </a:prstGeom>
          <a:noFill/>
        </p:spPr>
        <p:txBody>
          <a:bodyPr wrap="square" rtlCol="0">
            <a:spAutoFit/>
          </a:bodyPr>
          <a:lstStyle/>
          <a:p>
            <a:r>
              <a:rPr lang="en-US" sz="900">
                <a:hlinkClick r:id="rId6" tooltip="https://en.wikipedia.org/wiki/AmeriCorps"/>
              </a:rPr>
              <a:t>This Photo</a:t>
            </a:r>
            <a:r>
              <a:rPr lang="en-US" sz="900"/>
              <a:t> by Unknown Author is licensed under </a:t>
            </a:r>
            <a:r>
              <a:rPr lang="en-US" sz="900">
                <a:hlinkClick r:id="rId7" tooltip="https://creativecommons.org/licenses/by-sa/3.0/"/>
              </a:rPr>
              <a:t>CC BY-SA</a:t>
            </a:r>
            <a:endParaRPr lang="en-US" sz="900"/>
          </a:p>
        </p:txBody>
      </p:sp>
    </p:spTree>
    <p:extLst>
      <p:ext uri="{BB962C8B-B14F-4D97-AF65-F5344CB8AC3E}">
        <p14:creationId xmlns:p14="http://schemas.microsoft.com/office/powerpoint/2010/main" val="511815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9599D-31B4-4685-8061-A8C6A96C621D}"/>
              </a:ext>
            </a:extLst>
          </p:cNvPr>
          <p:cNvSpPr>
            <a:spLocks noGrp="1"/>
          </p:cNvSpPr>
          <p:nvPr>
            <p:ph type="title"/>
          </p:nvPr>
        </p:nvSpPr>
        <p:spPr/>
        <p:txBody>
          <a:bodyPr/>
          <a:lstStyle/>
          <a:p>
            <a:r>
              <a:rPr lang="en-US" dirty="0"/>
              <a:t>Question and Answer Slide?</a:t>
            </a:r>
          </a:p>
        </p:txBody>
      </p:sp>
      <p:sp>
        <p:nvSpPr>
          <p:cNvPr id="3" name="Content Placeholder 2">
            <a:extLst>
              <a:ext uri="{FF2B5EF4-FFF2-40B4-BE49-F238E27FC236}">
                <a16:creationId xmlns:a16="http://schemas.microsoft.com/office/drawing/2014/main" id="{279CEF31-B6DA-48E6-8331-7120A9E45D1A}"/>
              </a:ext>
            </a:extLst>
          </p:cNvPr>
          <p:cNvSpPr>
            <a:spLocks noGrp="1"/>
          </p:cNvSpPr>
          <p:nvPr>
            <p:ph idx="1"/>
          </p:nvPr>
        </p:nvSpPr>
        <p:spPr/>
        <p:txBody>
          <a:bodyPr/>
          <a:lstStyle/>
          <a:p>
            <a:r>
              <a:rPr lang="en-US" b="1" dirty="0"/>
              <a:t>Does anyone have any questions about netiquette?</a:t>
            </a:r>
          </a:p>
        </p:txBody>
      </p:sp>
      <p:pic>
        <p:nvPicPr>
          <p:cNvPr id="5" name="Picture 4" descr="Icon&#10;&#10;Description automatically generated">
            <a:extLst>
              <a:ext uri="{FF2B5EF4-FFF2-40B4-BE49-F238E27FC236}">
                <a16:creationId xmlns:a16="http://schemas.microsoft.com/office/drawing/2014/main" id="{A23E64F3-B783-431F-ACF9-02F6445F2A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71303" y="3303913"/>
            <a:ext cx="9296400" cy="2795135"/>
          </a:xfrm>
          <a:prstGeom prst="rect">
            <a:avLst/>
          </a:prstGeom>
        </p:spPr>
      </p:pic>
      <p:sp>
        <p:nvSpPr>
          <p:cNvPr id="6" name="TextBox 5">
            <a:extLst>
              <a:ext uri="{FF2B5EF4-FFF2-40B4-BE49-F238E27FC236}">
                <a16:creationId xmlns:a16="http://schemas.microsoft.com/office/drawing/2014/main" id="{B2E9085B-2C2A-4733-987A-104872FAD8BA}"/>
              </a:ext>
            </a:extLst>
          </p:cNvPr>
          <p:cNvSpPr txBox="1"/>
          <p:nvPr/>
        </p:nvSpPr>
        <p:spPr>
          <a:xfrm>
            <a:off x="1271303" y="5048885"/>
            <a:ext cx="9296400" cy="230832"/>
          </a:xfrm>
          <a:prstGeom prst="rect">
            <a:avLst/>
          </a:prstGeom>
          <a:noFill/>
        </p:spPr>
        <p:txBody>
          <a:bodyPr wrap="square" rtlCol="0">
            <a:spAutoFit/>
          </a:bodyPr>
          <a:lstStyle/>
          <a:p>
            <a:r>
              <a:rPr lang="en-US" sz="900">
                <a:hlinkClick r:id="rId3" tooltip="https://www.pngall.com/question-mark-png"/>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93264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1D54F1-2F2E-467E-8A4F-2D500518A73F}"/>
              </a:ext>
            </a:extLst>
          </p:cNvPr>
          <p:cNvSpPr>
            <a:spLocks noGrp="1"/>
          </p:cNvSpPr>
          <p:nvPr>
            <p:ph type="title"/>
          </p:nvPr>
        </p:nvSpPr>
        <p:spPr/>
        <p:txBody>
          <a:bodyPr/>
          <a:lstStyle/>
          <a:p>
            <a:r>
              <a:rPr lang="en-US" dirty="0"/>
              <a:t>Netiquette</a:t>
            </a:r>
          </a:p>
        </p:txBody>
      </p:sp>
      <p:sp>
        <p:nvSpPr>
          <p:cNvPr id="5" name="Content Placeholder 4">
            <a:extLst>
              <a:ext uri="{FF2B5EF4-FFF2-40B4-BE49-F238E27FC236}">
                <a16:creationId xmlns:a16="http://schemas.microsoft.com/office/drawing/2014/main" id="{115724D4-85D1-4B6C-8A70-E8D210259842}"/>
              </a:ext>
            </a:extLst>
          </p:cNvPr>
          <p:cNvSpPr>
            <a:spLocks noGrp="1"/>
          </p:cNvSpPr>
          <p:nvPr>
            <p:ph idx="1"/>
          </p:nvPr>
        </p:nvSpPr>
        <p:spPr/>
        <p:txBody>
          <a:bodyPr/>
          <a:lstStyle/>
          <a:p>
            <a:r>
              <a:rPr lang="en-US" dirty="0"/>
              <a:t>the correct or acceptable(polite) way of communicating on the internet.</a:t>
            </a:r>
          </a:p>
        </p:txBody>
      </p:sp>
      <p:pic>
        <p:nvPicPr>
          <p:cNvPr id="7" name="Picture 6" descr="Graphical user interface, text&#10;&#10;Description automatically generated">
            <a:extLst>
              <a:ext uri="{FF2B5EF4-FFF2-40B4-BE49-F238E27FC236}">
                <a16:creationId xmlns:a16="http://schemas.microsoft.com/office/drawing/2014/main" id="{F64514F9-70D0-4BFC-8292-F94EC3FDFB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92602" y="3791803"/>
            <a:ext cx="6858000" cy="1965576"/>
          </a:xfrm>
          <a:prstGeom prst="rect">
            <a:avLst/>
          </a:prstGeom>
        </p:spPr>
      </p:pic>
      <p:sp>
        <p:nvSpPr>
          <p:cNvPr id="8" name="TextBox 7">
            <a:extLst>
              <a:ext uri="{FF2B5EF4-FFF2-40B4-BE49-F238E27FC236}">
                <a16:creationId xmlns:a16="http://schemas.microsoft.com/office/drawing/2014/main" id="{BDBD49EF-C2B3-42D3-8A59-626E2D8991EE}"/>
              </a:ext>
            </a:extLst>
          </p:cNvPr>
          <p:cNvSpPr txBox="1"/>
          <p:nvPr/>
        </p:nvSpPr>
        <p:spPr>
          <a:xfrm>
            <a:off x="4292602" y="5757379"/>
            <a:ext cx="6858000" cy="230832"/>
          </a:xfrm>
          <a:prstGeom prst="rect">
            <a:avLst/>
          </a:prstGeom>
          <a:noFill/>
        </p:spPr>
        <p:txBody>
          <a:bodyPr wrap="square" rtlCol="0">
            <a:spAutoFit/>
          </a:bodyPr>
          <a:lstStyle/>
          <a:p>
            <a:r>
              <a:rPr lang="en-US" sz="900">
                <a:hlinkClick r:id="rId3" tooltip="http://middleagedsuburbandiva.blogspot.com/"/>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99314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94FD-2445-4760-91D5-D7DF5CC17870}"/>
              </a:ext>
            </a:extLst>
          </p:cNvPr>
          <p:cNvSpPr>
            <a:spLocks noGrp="1"/>
          </p:cNvSpPr>
          <p:nvPr>
            <p:ph type="title"/>
          </p:nvPr>
        </p:nvSpPr>
        <p:spPr/>
        <p:txBody>
          <a:bodyPr/>
          <a:lstStyle/>
          <a:p>
            <a:r>
              <a:rPr lang="en-US" dirty="0"/>
              <a:t>Why is netiquette important:</a:t>
            </a:r>
          </a:p>
        </p:txBody>
      </p:sp>
      <p:sp>
        <p:nvSpPr>
          <p:cNvPr id="3" name="Content Placeholder 2">
            <a:extLst>
              <a:ext uri="{FF2B5EF4-FFF2-40B4-BE49-F238E27FC236}">
                <a16:creationId xmlns:a16="http://schemas.microsoft.com/office/drawing/2014/main" id="{45A6944F-ED43-483A-A7A7-13464BA8FC97}"/>
              </a:ext>
            </a:extLst>
          </p:cNvPr>
          <p:cNvSpPr>
            <a:spLocks noGrp="1"/>
          </p:cNvSpPr>
          <p:nvPr>
            <p:ph idx="1"/>
          </p:nvPr>
        </p:nvSpPr>
        <p:spPr>
          <a:xfrm>
            <a:off x="1345376" y="2432305"/>
            <a:ext cx="9144000" cy="3127248"/>
          </a:xfrm>
        </p:spPr>
        <p:txBody>
          <a:bodyPr>
            <a:normAutofit fontScale="70000" lnSpcReduction="20000"/>
          </a:bodyPr>
          <a:lstStyle/>
          <a:p>
            <a:r>
              <a:rPr lang="en-US" dirty="0"/>
              <a:t>Oral or in-person communication has the benefit of body language, tone of voice and facial expressions that add to the communication between sender  and recipient. Written communication is devoid of this luxury, often making the writer’s intent unclear.</a:t>
            </a:r>
          </a:p>
          <a:p>
            <a:endParaRPr lang="en-US" dirty="0"/>
          </a:p>
          <a:p>
            <a:r>
              <a:rPr lang="en-US" dirty="0"/>
              <a:t>This is the primary reason for the presence of online etiquette—to allow us to communicate well virtually. Most websites and social media platforms have defined the rules of online behavior that users must follow.</a:t>
            </a:r>
          </a:p>
          <a:p>
            <a:endParaRPr lang="en-US" dirty="0"/>
          </a:p>
          <a:p>
            <a:r>
              <a:rPr lang="en-US" dirty="0"/>
              <a:t>Such codes have been put in place to ensure people interact effectively and avoid conflicts. There can even be legal implications of not following net etiquette.</a:t>
            </a:r>
          </a:p>
        </p:txBody>
      </p:sp>
      <p:pic>
        <p:nvPicPr>
          <p:cNvPr id="5" name="Picture 4" descr="A picture containing text&#10;&#10;Description automatically generated">
            <a:extLst>
              <a:ext uri="{FF2B5EF4-FFF2-40B4-BE49-F238E27FC236}">
                <a16:creationId xmlns:a16="http://schemas.microsoft.com/office/drawing/2014/main" id="{FF9B2E4C-B961-48AF-B91B-4E7527F3370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9795061">
            <a:off x="9071241" y="817816"/>
            <a:ext cx="1972309" cy="1400175"/>
          </a:xfrm>
          <a:prstGeom prst="rect">
            <a:avLst/>
          </a:prstGeom>
        </p:spPr>
      </p:pic>
      <p:sp>
        <p:nvSpPr>
          <p:cNvPr id="6" name="TextBox 5">
            <a:extLst>
              <a:ext uri="{FF2B5EF4-FFF2-40B4-BE49-F238E27FC236}">
                <a16:creationId xmlns:a16="http://schemas.microsoft.com/office/drawing/2014/main" id="{6CF32F73-4107-4651-8A46-C2A7BF05564D}"/>
              </a:ext>
            </a:extLst>
          </p:cNvPr>
          <p:cNvSpPr txBox="1"/>
          <p:nvPr/>
        </p:nvSpPr>
        <p:spPr>
          <a:xfrm rot="19795061">
            <a:off x="9071241" y="2217991"/>
            <a:ext cx="1972309" cy="369332"/>
          </a:xfrm>
          <a:prstGeom prst="rect">
            <a:avLst/>
          </a:prstGeom>
          <a:noFill/>
        </p:spPr>
        <p:txBody>
          <a:bodyPr wrap="square" rtlCol="0">
            <a:spAutoFit/>
          </a:bodyPr>
          <a:lstStyle/>
          <a:p>
            <a:r>
              <a:rPr lang="en-US" sz="900">
                <a:hlinkClick r:id="rId3" tooltip="http://edm310.blogspot.com/2012_12_01_archive.html"/>
              </a:rPr>
              <a:t>This Photo</a:t>
            </a:r>
            <a:r>
              <a:rPr lang="en-US" sz="900"/>
              <a:t> by Unknown Author is licensed under </a:t>
            </a:r>
            <a:r>
              <a:rPr lang="en-US" sz="900">
                <a:hlinkClick r:id="rId4" tooltip="https://creativecommons.org/licenses/by-nc-sa/3.0/"/>
              </a:rPr>
              <a:t>CC BY-SA-NC</a:t>
            </a:r>
            <a:endParaRPr lang="en-US" sz="900"/>
          </a:p>
        </p:txBody>
      </p:sp>
    </p:spTree>
    <p:extLst>
      <p:ext uri="{BB962C8B-B14F-4D97-AF65-F5344CB8AC3E}">
        <p14:creationId xmlns:p14="http://schemas.microsoft.com/office/powerpoint/2010/main" val="232264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5DB23-4757-48CF-8966-A09419820034}"/>
              </a:ext>
            </a:extLst>
          </p:cNvPr>
          <p:cNvSpPr>
            <a:spLocks noGrp="1"/>
          </p:cNvSpPr>
          <p:nvPr>
            <p:ph type="title"/>
          </p:nvPr>
        </p:nvSpPr>
        <p:spPr/>
        <p:txBody>
          <a:bodyPr/>
          <a:lstStyle/>
          <a:p>
            <a:r>
              <a:rPr lang="en-US" dirty="0"/>
              <a:t>Netiquette Examples:</a:t>
            </a:r>
          </a:p>
        </p:txBody>
      </p:sp>
      <p:sp>
        <p:nvSpPr>
          <p:cNvPr id="3" name="Content Placeholder 2">
            <a:extLst>
              <a:ext uri="{FF2B5EF4-FFF2-40B4-BE49-F238E27FC236}">
                <a16:creationId xmlns:a16="http://schemas.microsoft.com/office/drawing/2014/main" id="{ED19CAB7-44AA-433E-AA32-57EA89917DDE}"/>
              </a:ext>
            </a:extLst>
          </p:cNvPr>
          <p:cNvSpPr>
            <a:spLocks noGrp="1"/>
          </p:cNvSpPr>
          <p:nvPr>
            <p:ph idx="1"/>
          </p:nvPr>
        </p:nvSpPr>
        <p:spPr>
          <a:xfrm>
            <a:off x="1267739" y="2155138"/>
            <a:ext cx="9144000" cy="3127248"/>
          </a:xfrm>
        </p:spPr>
        <p:txBody>
          <a:bodyPr>
            <a:normAutofit fontScale="25000" lnSpcReduction="20000"/>
          </a:bodyPr>
          <a:lstStyle/>
          <a:p>
            <a:pPr marL="0" indent="0">
              <a:buNone/>
            </a:pPr>
            <a:r>
              <a:rPr lang="en-US" dirty="0"/>
              <a:t> </a:t>
            </a:r>
          </a:p>
          <a:p>
            <a:endParaRPr lang="en-US" dirty="0"/>
          </a:p>
          <a:p>
            <a:r>
              <a:rPr lang="en-US" sz="4800" b="1" dirty="0">
                <a:latin typeface="Times New Roman" panose="02020603050405020304" pitchFamily="18" charset="0"/>
                <a:cs typeface="Times New Roman" panose="02020603050405020304" pitchFamily="18" charset="0"/>
              </a:rPr>
              <a:t>Now that you’ve understood the meaning of netiquette, here are some examples of netiquette or online etiquette:</a:t>
            </a:r>
          </a:p>
          <a:p>
            <a:endParaRPr lang="en-US" sz="4800" b="1"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1. SPECIFY CONTEXT:</a:t>
            </a:r>
          </a:p>
          <a:p>
            <a:r>
              <a:rPr lang="en-US" sz="4800" b="1" dirty="0">
                <a:latin typeface="Times New Roman" panose="02020603050405020304" pitchFamily="18" charset="0"/>
                <a:cs typeface="Times New Roman" panose="02020603050405020304" pitchFamily="18" charset="0"/>
              </a:rPr>
              <a:t>Whether you’re replying to an email, participating on a discussion thread or commenting on a social media post, it’s good net etiquette to quote from the original message to give context to your reply</a:t>
            </a:r>
          </a:p>
          <a:p>
            <a:endParaRPr lang="en-US" sz="4800" b="1"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2. READ BEFORE RESPONDING:</a:t>
            </a:r>
          </a:p>
          <a:p>
            <a:r>
              <a:rPr lang="en-US" sz="4800" b="1" dirty="0">
                <a:latin typeface="Times New Roman" panose="02020603050405020304" pitchFamily="18" charset="0"/>
                <a:cs typeface="Times New Roman" panose="02020603050405020304" pitchFamily="18" charset="0"/>
              </a:rPr>
              <a:t>Look before you leap, read before you respond! Before you hit send on your rejoinder to an email or a post, confirm twice that your message conveys exactly what you intended. The smallest error or the wrong word could change the meaning of your message.</a:t>
            </a:r>
          </a:p>
          <a:p>
            <a:endParaRPr lang="en-US" sz="4800" b="1"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3. REMEMBER WHO’S AT THE OTHER END:</a:t>
            </a:r>
          </a:p>
          <a:p>
            <a:r>
              <a:rPr lang="en-US" sz="4800" b="1" dirty="0">
                <a:latin typeface="Times New Roman" panose="02020603050405020304" pitchFamily="18" charset="0"/>
                <a:cs typeface="Times New Roman" panose="02020603050405020304" pitchFamily="18" charset="0"/>
              </a:rPr>
              <a:t>Never forget that though all you see is a digital screen, you’re interacting with a person with feelings and beliefs on the other side. It can be easy to say things online that you wouldn’t face to face. But rudeness is just as unacceptable</a:t>
            </a:r>
          </a:p>
          <a:p>
            <a:endParaRPr lang="en-US" dirty="0"/>
          </a:p>
        </p:txBody>
      </p:sp>
      <p:pic>
        <p:nvPicPr>
          <p:cNvPr id="5" name="Picture 4" descr="Text&#10;&#10;Description automatically generated">
            <a:extLst>
              <a:ext uri="{FF2B5EF4-FFF2-40B4-BE49-F238E27FC236}">
                <a16:creationId xmlns:a16="http://schemas.microsoft.com/office/drawing/2014/main" id="{32E87419-0285-4EC8-8F8B-48139BF0173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970142" y="816993"/>
            <a:ext cx="4418881" cy="1727799"/>
          </a:xfrm>
          <a:prstGeom prst="rect">
            <a:avLst/>
          </a:prstGeom>
        </p:spPr>
      </p:pic>
      <p:sp>
        <p:nvSpPr>
          <p:cNvPr id="6" name="TextBox 5">
            <a:extLst>
              <a:ext uri="{FF2B5EF4-FFF2-40B4-BE49-F238E27FC236}">
                <a16:creationId xmlns:a16="http://schemas.microsoft.com/office/drawing/2014/main" id="{9571844C-105E-42A5-9CE6-D2F195CB04ED}"/>
              </a:ext>
            </a:extLst>
          </p:cNvPr>
          <p:cNvSpPr txBox="1"/>
          <p:nvPr/>
        </p:nvSpPr>
        <p:spPr>
          <a:xfrm>
            <a:off x="6970142" y="4436493"/>
            <a:ext cx="4418881" cy="230832"/>
          </a:xfrm>
          <a:prstGeom prst="rect">
            <a:avLst/>
          </a:prstGeom>
          <a:noFill/>
        </p:spPr>
        <p:txBody>
          <a:bodyPr wrap="square" rtlCol="0">
            <a:spAutoFit/>
          </a:bodyPr>
          <a:lstStyle/>
          <a:p>
            <a:r>
              <a:rPr lang="en-US" sz="900">
                <a:hlinkClick r:id="rId3" tooltip="http://weeblytutorials.com/5-awesome-blogs-examples-built-weebly/"/>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262415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8EAC-B7B8-4FDE-9C6D-E01D53A9D1D9}"/>
              </a:ext>
            </a:extLst>
          </p:cNvPr>
          <p:cNvSpPr>
            <a:spLocks noGrp="1"/>
          </p:cNvSpPr>
          <p:nvPr>
            <p:ph type="title"/>
          </p:nvPr>
        </p:nvSpPr>
        <p:spPr>
          <a:xfrm>
            <a:off x="764875" y="819165"/>
            <a:ext cx="9144000" cy="1344168"/>
          </a:xfrm>
        </p:spPr>
        <p:txBody>
          <a:bodyPr/>
          <a:lstStyle/>
          <a:p>
            <a:r>
              <a:rPr lang="en-US" dirty="0"/>
              <a:t>Netiquette Examples part 2</a:t>
            </a:r>
          </a:p>
        </p:txBody>
      </p:sp>
      <p:sp>
        <p:nvSpPr>
          <p:cNvPr id="3" name="Content Placeholder 2">
            <a:extLst>
              <a:ext uri="{FF2B5EF4-FFF2-40B4-BE49-F238E27FC236}">
                <a16:creationId xmlns:a16="http://schemas.microsoft.com/office/drawing/2014/main" id="{409D6E9B-FE1D-4004-A087-1CAC1F6BBA29}"/>
              </a:ext>
            </a:extLst>
          </p:cNvPr>
          <p:cNvSpPr>
            <a:spLocks noGrp="1"/>
          </p:cNvSpPr>
          <p:nvPr>
            <p:ph idx="1"/>
          </p:nvPr>
        </p:nvSpPr>
        <p:spPr>
          <a:xfrm>
            <a:off x="1207352" y="1491249"/>
            <a:ext cx="9144000" cy="2727069"/>
          </a:xfrm>
        </p:spPr>
        <p:txBody>
          <a:bodyPr>
            <a:noAutofit/>
          </a:bodyPr>
          <a:lstStyle/>
          <a:p>
            <a:r>
              <a:rPr lang="en-US" sz="1200" b="1" dirty="0"/>
              <a:t>4. SPREAD THE KNOWLEDGE:</a:t>
            </a:r>
          </a:p>
          <a:p>
            <a:r>
              <a:rPr lang="en-US" sz="1200" b="1" dirty="0"/>
              <a:t>The internet was conceived to share information with others. It’s excellent online netiquette to share your knowledge and help those looking for assistance. The cyber world grows by many people sharing and leveraging their knowledge. Sharing only enriches your own knowledge further</a:t>
            </a:r>
          </a:p>
          <a:p>
            <a:r>
              <a:rPr lang="en-US" sz="1200" b="1" dirty="0"/>
              <a:t>5. DON’T PLAGIARIZE:</a:t>
            </a:r>
          </a:p>
          <a:p>
            <a:r>
              <a:rPr lang="en-US" sz="1200" b="1" dirty="0"/>
              <a:t>We often see people using information and quotes from unknown sources. The internet has given us access to all kinds of information that we can share or use. However, make sure to properly attribute it to the correct author(s)</a:t>
            </a:r>
          </a:p>
          <a:p>
            <a:r>
              <a:rPr lang="en-US" sz="1200" b="1" dirty="0"/>
              <a:t>6. REIN IN THE SARCASM:</a:t>
            </a:r>
          </a:p>
          <a:p>
            <a:r>
              <a:rPr lang="en-US" sz="1200" b="1" dirty="0"/>
              <a:t>Be cautious of making sarcastic comments. The recipient has the disadvantage of not hearing your tone of voice or seeing your facial expressions. Sarcasm can be misunderstood and spoil relationships. You can use emoticons (sparingly) or prefix your reply with something like, “On a lighter note…” But, it’s always safe to be professional and straightforward</a:t>
            </a:r>
          </a:p>
          <a:p>
            <a:r>
              <a:rPr lang="en-US" sz="1200" b="1" dirty="0"/>
              <a:t>7. NEVER SPAM:</a:t>
            </a:r>
          </a:p>
          <a:p>
            <a:r>
              <a:rPr lang="en-US" sz="1200" b="1" dirty="0"/>
              <a:t>Don’t we all hate junk messages? The same applies to our friends and colleagues. Refraining from sharing irrelevant, unverified content and rumors is the way to go</a:t>
            </a:r>
          </a:p>
          <a:p>
            <a:r>
              <a:rPr lang="en-US" sz="1200" b="1" dirty="0"/>
              <a:t>8. DON’T SHOUT:</a:t>
            </a:r>
          </a:p>
          <a:p>
            <a:r>
              <a:rPr lang="en-US" sz="1200" b="1" dirty="0"/>
              <a:t>An important piece of online etiquette is to avoid writing whole words or sentences in capital letters. This is considered rude and akin to someone yelling at you</a:t>
            </a:r>
          </a:p>
          <a:p>
            <a:endParaRPr lang="en-US" sz="1200" b="1" dirty="0"/>
          </a:p>
          <a:p>
            <a:endParaRPr lang="en-US" sz="800" dirty="0"/>
          </a:p>
        </p:txBody>
      </p:sp>
      <p:pic>
        <p:nvPicPr>
          <p:cNvPr id="5" name="Picture 4" descr="A picture containing text, businesscard&#10;&#10;Description automatically generated">
            <a:extLst>
              <a:ext uri="{FF2B5EF4-FFF2-40B4-BE49-F238E27FC236}">
                <a16:creationId xmlns:a16="http://schemas.microsoft.com/office/drawing/2014/main" id="{E4C0333E-9425-410C-BCEF-9CF10A7C7D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230928" y="819165"/>
            <a:ext cx="1024626" cy="3619500"/>
          </a:xfrm>
          <a:prstGeom prst="rect">
            <a:avLst/>
          </a:prstGeom>
        </p:spPr>
      </p:pic>
      <p:sp>
        <p:nvSpPr>
          <p:cNvPr id="6" name="TextBox 5">
            <a:extLst>
              <a:ext uri="{FF2B5EF4-FFF2-40B4-BE49-F238E27FC236}">
                <a16:creationId xmlns:a16="http://schemas.microsoft.com/office/drawing/2014/main" id="{02D8BDAF-B773-4B03-89F4-51AD1517F972}"/>
              </a:ext>
            </a:extLst>
          </p:cNvPr>
          <p:cNvSpPr txBox="1"/>
          <p:nvPr/>
        </p:nvSpPr>
        <p:spPr>
          <a:xfrm>
            <a:off x="9637969" y="6144524"/>
            <a:ext cx="1346679" cy="646331"/>
          </a:xfrm>
          <a:prstGeom prst="rect">
            <a:avLst/>
          </a:prstGeom>
          <a:noFill/>
        </p:spPr>
        <p:txBody>
          <a:bodyPr wrap="square" rtlCol="0">
            <a:spAutoFit/>
          </a:bodyPr>
          <a:lstStyle/>
          <a:p>
            <a:r>
              <a:rPr lang="en-US" sz="900">
                <a:hlinkClick r:id="rId3" tooltip="http://people-equation.com/women-who-talk-write-and-live-leadership/lead-by-example-on-sticky-note/"/>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21041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75B5B-07F0-4316-BC06-BCCD3B592766}"/>
              </a:ext>
            </a:extLst>
          </p:cNvPr>
          <p:cNvSpPr>
            <a:spLocks noGrp="1"/>
          </p:cNvSpPr>
          <p:nvPr>
            <p:ph type="title"/>
          </p:nvPr>
        </p:nvSpPr>
        <p:spPr>
          <a:xfrm>
            <a:off x="845044" y="793285"/>
            <a:ext cx="9144000" cy="1344168"/>
          </a:xfrm>
        </p:spPr>
        <p:txBody>
          <a:bodyPr/>
          <a:lstStyle/>
          <a:p>
            <a:r>
              <a:rPr lang="en-US" dirty="0"/>
              <a:t>Netiquette examples Continued</a:t>
            </a:r>
          </a:p>
        </p:txBody>
      </p:sp>
      <p:sp>
        <p:nvSpPr>
          <p:cNvPr id="3" name="Content Placeholder 2">
            <a:extLst>
              <a:ext uri="{FF2B5EF4-FFF2-40B4-BE49-F238E27FC236}">
                <a16:creationId xmlns:a16="http://schemas.microsoft.com/office/drawing/2014/main" id="{F2CEBFB8-6CB2-451A-891E-9248D4ACBA1B}"/>
              </a:ext>
            </a:extLst>
          </p:cNvPr>
          <p:cNvSpPr>
            <a:spLocks noGrp="1"/>
          </p:cNvSpPr>
          <p:nvPr>
            <p:ph idx="1"/>
          </p:nvPr>
        </p:nvSpPr>
        <p:spPr>
          <a:xfrm>
            <a:off x="1379881" y="1384540"/>
            <a:ext cx="9144000" cy="3127248"/>
          </a:xfrm>
        </p:spPr>
        <p:txBody>
          <a:bodyPr>
            <a:noAutofit/>
          </a:bodyPr>
          <a:lstStyle/>
          <a:p>
            <a:r>
              <a:rPr lang="en-US" sz="800" b="1" dirty="0"/>
              <a:t>7. INTRODUCE YOURSELF:</a:t>
            </a:r>
          </a:p>
          <a:p>
            <a:r>
              <a:rPr lang="en-US" sz="800" b="1" dirty="0"/>
              <a:t>Another piece of internet etiquette that’s often overlooked is a failure to identify ourselves as the author of a message. It’s polite to add your signature at the end of an email</a:t>
            </a:r>
          </a:p>
          <a:p>
            <a:r>
              <a:rPr lang="en-US" sz="800" b="1" dirty="0"/>
              <a:t>8. PRIVACY IS PARAMOUNT:  </a:t>
            </a:r>
          </a:p>
          <a:p>
            <a:r>
              <a:rPr lang="en-US" sz="800" b="1" dirty="0"/>
              <a:t>Never forward personal emails and photos or share statuses without permission from all involved in the communication. Be extremely careful while sharing personal information about someone and never do so without their consent. Upholding others’ privacy is among the most important online etiquettes. Even if it’s a close friend, exercise caution online</a:t>
            </a:r>
          </a:p>
          <a:p>
            <a:r>
              <a:rPr lang="en-US" sz="800" b="1" dirty="0"/>
              <a:t>9. RESPOND TO MESSAGES:</a:t>
            </a:r>
          </a:p>
          <a:p>
            <a:r>
              <a:rPr lang="en-US" sz="800" b="1" dirty="0"/>
              <a:t>Respond to emails or messages on social media platforms promptly. If you’re busy, acknowledge that you’ve received the message and let the sender know when you’ll revert. The simple act of responding on time is a valued part of net etiquette</a:t>
            </a:r>
          </a:p>
          <a:p>
            <a:r>
              <a:rPr lang="en-US" sz="800" b="1" dirty="0"/>
              <a:t>10. DON’T HIDE:</a:t>
            </a:r>
          </a:p>
          <a:p>
            <a:r>
              <a:rPr lang="en-US" sz="800" b="1" dirty="0"/>
              <a:t>Using false profiles is not good internet etiquette. Having no picture is only a little better than a false one. Do you wear a mask when meeting people in real life or turn away when talking to them? Online communication is the same. Remember that trolls and cyberbullies use false profiles, so be careful not to be mistaken for one</a:t>
            </a:r>
          </a:p>
          <a:p>
            <a:r>
              <a:rPr lang="en-US" sz="800" b="1" dirty="0"/>
              <a:t>11. BE AUTHENTIC:</a:t>
            </a:r>
          </a:p>
          <a:p>
            <a:r>
              <a:rPr lang="en-US" sz="800" b="1" dirty="0"/>
              <a:t>People like to connect with or follow those with original thoughts and opinions. Express yourself openly and honestly. Following net etiquette means you aren’t restricting your expression but being conscious about how you do it</a:t>
            </a:r>
          </a:p>
          <a:p>
            <a:r>
              <a:rPr lang="en-US" sz="800" b="1" dirty="0"/>
              <a:t>12. RESPECT OTHERS’ VIEWS:</a:t>
            </a:r>
          </a:p>
          <a:p>
            <a:r>
              <a:rPr lang="en-US" sz="800" b="1" dirty="0"/>
              <a:t>It’s good online etiquette to allow people to express their views. Hold back from belittling opinions different from your own. You can disagree respectfully if you must, but it’s  insensitive to disparage other people’s beliefs and thoughts even when they aren’t near you</a:t>
            </a:r>
          </a:p>
          <a:p>
            <a:r>
              <a:rPr lang="en-US" sz="800" b="1" dirty="0"/>
              <a:t> 13. AVOID CONFLICT:</a:t>
            </a:r>
          </a:p>
          <a:p>
            <a:r>
              <a:rPr lang="en-US" sz="800" b="1" dirty="0"/>
              <a:t>Abusive behavior is the height of bad net etiquette. Some platforms can even ban you for this. Online platforms are tightening their legal frameworks against online bullying. Avoid sharing abusive content or posts that could incite violence</a:t>
            </a:r>
          </a:p>
          <a:p>
            <a:r>
              <a:rPr lang="en-US" sz="800" b="1" dirty="0"/>
              <a:t>Online etiquettes must be followed strictly to avoid  hatred and malpractices spread like wildfire.</a:t>
            </a:r>
          </a:p>
          <a:p>
            <a:endParaRPr lang="en-US" sz="800" dirty="0"/>
          </a:p>
        </p:txBody>
      </p:sp>
      <p:pic>
        <p:nvPicPr>
          <p:cNvPr id="5" name="Picture 4" descr="Graphical user interface, application&#10;&#10;Description automatically generated">
            <a:extLst>
              <a:ext uri="{FF2B5EF4-FFF2-40B4-BE49-F238E27FC236}">
                <a16:creationId xmlns:a16="http://schemas.microsoft.com/office/drawing/2014/main" id="{51991D55-8D4F-4026-B777-DA12850CB7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800457" y="793286"/>
            <a:ext cx="2546499" cy="854360"/>
          </a:xfrm>
          <a:prstGeom prst="rect">
            <a:avLst/>
          </a:prstGeom>
        </p:spPr>
      </p:pic>
      <p:sp>
        <p:nvSpPr>
          <p:cNvPr id="6" name="TextBox 5">
            <a:extLst>
              <a:ext uri="{FF2B5EF4-FFF2-40B4-BE49-F238E27FC236}">
                <a16:creationId xmlns:a16="http://schemas.microsoft.com/office/drawing/2014/main" id="{23B71CFD-CC1C-4B92-A651-784557391B2B}"/>
              </a:ext>
            </a:extLst>
          </p:cNvPr>
          <p:cNvSpPr txBox="1"/>
          <p:nvPr/>
        </p:nvSpPr>
        <p:spPr>
          <a:xfrm>
            <a:off x="2985907" y="5922214"/>
            <a:ext cx="7686675" cy="230832"/>
          </a:xfrm>
          <a:prstGeom prst="rect">
            <a:avLst/>
          </a:prstGeom>
          <a:noFill/>
        </p:spPr>
        <p:txBody>
          <a:bodyPr wrap="square" rtlCol="0">
            <a:spAutoFit/>
          </a:bodyPr>
          <a:lstStyle/>
          <a:p>
            <a:r>
              <a:rPr lang="en-US" sz="900">
                <a:hlinkClick r:id="rId3" tooltip="https://www.safespace.qa/en/topic/importance-good-etiquette"/>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14005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81B7-95C3-499E-B94A-1EAE46E4C513}"/>
              </a:ext>
            </a:extLst>
          </p:cNvPr>
          <p:cNvSpPr>
            <a:spLocks noGrp="1"/>
          </p:cNvSpPr>
          <p:nvPr>
            <p:ph type="title"/>
          </p:nvPr>
        </p:nvSpPr>
        <p:spPr/>
        <p:txBody>
          <a:bodyPr/>
          <a:lstStyle/>
          <a:p>
            <a:r>
              <a:rPr lang="en-US" dirty="0"/>
              <a:t>The following are consequences of bad netiquette:</a:t>
            </a:r>
          </a:p>
        </p:txBody>
      </p:sp>
      <p:pic>
        <p:nvPicPr>
          <p:cNvPr id="5" name="Content Placeholder 4" descr="Text, letter&#10;&#10;Description automatically generated">
            <a:hlinkClick r:id="rId2"/>
            <a:extLst>
              <a:ext uri="{FF2B5EF4-FFF2-40B4-BE49-F238E27FC236}">
                <a16:creationId xmlns:a16="http://schemas.microsoft.com/office/drawing/2014/main" id="{9614FEE3-D646-45EB-A6BC-5F4FE44622A7}"/>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34682" y="2971800"/>
            <a:ext cx="5709935" cy="3127375"/>
          </a:xfrm>
        </p:spPr>
      </p:pic>
      <p:sp>
        <p:nvSpPr>
          <p:cNvPr id="6" name="TextBox 5">
            <a:extLst>
              <a:ext uri="{FF2B5EF4-FFF2-40B4-BE49-F238E27FC236}">
                <a16:creationId xmlns:a16="http://schemas.microsoft.com/office/drawing/2014/main" id="{25C08336-7FE2-43AD-9BE8-D3998BFDAFAF}"/>
              </a:ext>
            </a:extLst>
          </p:cNvPr>
          <p:cNvSpPr txBox="1"/>
          <p:nvPr/>
        </p:nvSpPr>
        <p:spPr>
          <a:xfrm>
            <a:off x="3234682" y="6099175"/>
            <a:ext cx="5709935" cy="230832"/>
          </a:xfrm>
          <a:prstGeom prst="rect">
            <a:avLst/>
          </a:prstGeom>
          <a:noFill/>
        </p:spPr>
        <p:txBody>
          <a:bodyPr wrap="square" rtlCol="0">
            <a:spAutoFit/>
          </a:bodyPr>
          <a:lstStyle/>
          <a:p>
            <a:r>
              <a:rPr lang="en-US" sz="900">
                <a:hlinkClick r:id="rId4" tooltip="https://www.safespace.qa/en/topic/defining-netiquette"/>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88950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11D6-B5D0-41C1-AEA8-659B36718B58}"/>
              </a:ext>
            </a:extLst>
          </p:cNvPr>
          <p:cNvSpPr>
            <a:spLocks noGrp="1"/>
          </p:cNvSpPr>
          <p:nvPr>
            <p:ph type="title"/>
          </p:nvPr>
        </p:nvSpPr>
        <p:spPr/>
        <p:txBody>
          <a:bodyPr/>
          <a:lstStyle/>
          <a:p>
            <a:r>
              <a:rPr lang="en-US" dirty="0"/>
              <a:t>Email Netiquette</a:t>
            </a:r>
          </a:p>
        </p:txBody>
      </p:sp>
      <p:pic>
        <p:nvPicPr>
          <p:cNvPr id="5" name="Content Placeholder 4" descr="A picture containing icon&#10;&#10;Description automatically generated">
            <a:hlinkClick r:id="rId2"/>
            <a:extLst>
              <a:ext uri="{FF2B5EF4-FFF2-40B4-BE49-F238E27FC236}">
                <a16:creationId xmlns:a16="http://schemas.microsoft.com/office/drawing/2014/main" id="{E908461E-6373-43E4-AB9E-8856E7CBD96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10287" y="2475781"/>
            <a:ext cx="6659592" cy="2864315"/>
          </a:xfrm>
        </p:spPr>
      </p:pic>
      <p:sp>
        <p:nvSpPr>
          <p:cNvPr id="6" name="TextBox 5">
            <a:extLst>
              <a:ext uri="{FF2B5EF4-FFF2-40B4-BE49-F238E27FC236}">
                <a16:creationId xmlns:a16="http://schemas.microsoft.com/office/drawing/2014/main" id="{E0DDDF16-5875-4FAB-9AF6-FF6203E89315}"/>
              </a:ext>
            </a:extLst>
          </p:cNvPr>
          <p:cNvSpPr txBox="1"/>
          <p:nvPr/>
        </p:nvSpPr>
        <p:spPr>
          <a:xfrm>
            <a:off x="4595894" y="5340096"/>
            <a:ext cx="3148364" cy="369332"/>
          </a:xfrm>
          <a:prstGeom prst="rect">
            <a:avLst/>
          </a:prstGeom>
          <a:noFill/>
        </p:spPr>
        <p:txBody>
          <a:bodyPr wrap="square" rtlCol="0">
            <a:spAutoFit/>
          </a:bodyPr>
          <a:lstStyle/>
          <a:p>
            <a:r>
              <a:rPr lang="en-US" sz="900" dirty="0">
                <a:hlinkClick r:id="rId4" tooltip="http://www.pngall.com/email-png/download/29775"/>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185948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CA5D-7142-4DD0-BA5C-9C35F8E32289}"/>
              </a:ext>
            </a:extLst>
          </p:cNvPr>
          <p:cNvSpPr>
            <a:spLocks noGrp="1"/>
          </p:cNvSpPr>
          <p:nvPr>
            <p:ph type="title"/>
          </p:nvPr>
        </p:nvSpPr>
        <p:spPr/>
        <p:txBody>
          <a:bodyPr/>
          <a:lstStyle/>
          <a:p>
            <a:r>
              <a:rPr lang="en-US" dirty="0"/>
              <a:t>Texting Netiquette</a:t>
            </a:r>
          </a:p>
        </p:txBody>
      </p:sp>
      <p:pic>
        <p:nvPicPr>
          <p:cNvPr id="5" name="Content Placeholder 4" descr="A person looking at his phone&#10;&#10;Description automatically generated">
            <a:hlinkClick r:id="rId2"/>
            <a:extLst>
              <a:ext uri="{FF2B5EF4-FFF2-40B4-BE49-F238E27FC236}">
                <a16:creationId xmlns:a16="http://schemas.microsoft.com/office/drawing/2014/main" id="{E2CA47F9-F460-4481-B7E2-340EB8686E29}"/>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05148" y="2862072"/>
            <a:ext cx="4724280" cy="3127375"/>
          </a:xfrm>
        </p:spPr>
      </p:pic>
    </p:spTree>
    <p:extLst>
      <p:ext uri="{BB962C8B-B14F-4D97-AF65-F5344CB8AC3E}">
        <p14:creationId xmlns:p14="http://schemas.microsoft.com/office/powerpoint/2010/main" val="3606397096"/>
      </p:ext>
    </p:extLst>
  </p:cSld>
  <p:clrMapOvr>
    <a:masterClrMapping/>
  </p:clrMapOvr>
</p:sld>
</file>

<file path=ppt/theme/theme1.xml><?xml version="1.0" encoding="utf-8"?>
<a:theme xmlns:a="http://schemas.openxmlformats.org/drawingml/2006/main" name="PrismaticVTI">
  <a:themeElements>
    <a:clrScheme name="AnalogousFromLightSeedRightStep">
      <a:dk1>
        <a:srgbClr val="000000"/>
      </a:dk1>
      <a:lt1>
        <a:srgbClr val="FFFFFF"/>
      </a:lt1>
      <a:dk2>
        <a:srgbClr val="3D3423"/>
      </a:dk2>
      <a:lt2>
        <a:srgbClr val="E2E8E2"/>
      </a:lt2>
      <a:accent1>
        <a:srgbClr val="C492C4"/>
      </a:accent1>
      <a:accent2>
        <a:srgbClr val="BA7FA1"/>
      </a:accent2>
      <a:accent3>
        <a:srgbClr val="C6969E"/>
      </a:accent3>
      <a:accent4>
        <a:srgbClr val="BA8D7F"/>
      </a:accent4>
      <a:accent5>
        <a:srgbClr val="B3A180"/>
      </a:accent5>
      <a:accent6>
        <a:srgbClr val="A3A772"/>
      </a:accent6>
      <a:hlink>
        <a:srgbClr val="578F56"/>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docProps/app.xml><?xml version="1.0" encoding="utf-8"?>
<Properties xmlns="http://schemas.openxmlformats.org/officeDocument/2006/extended-properties" xmlns:vt="http://schemas.openxmlformats.org/officeDocument/2006/docPropsVTypes">
  <TotalTime>105</TotalTime>
  <Words>1063</Words>
  <Application>Microsoft Office PowerPoint</Application>
  <PresentationFormat>Widescreen</PresentationFormat>
  <Paragraphs>67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Aharoni</vt:lpstr>
      <vt:lpstr>Arial</vt:lpstr>
      <vt:lpstr>Avenir Next LT Pro</vt:lpstr>
      <vt:lpstr>Times New Roman</vt:lpstr>
      <vt:lpstr>PrismaticVTI</vt:lpstr>
      <vt:lpstr>Netiquette</vt:lpstr>
      <vt:lpstr>Netiquette</vt:lpstr>
      <vt:lpstr>Why is netiquette important:</vt:lpstr>
      <vt:lpstr>Netiquette Examples:</vt:lpstr>
      <vt:lpstr>Netiquette Examples part 2</vt:lpstr>
      <vt:lpstr>Netiquette examples Continued</vt:lpstr>
      <vt:lpstr>The following are consequences of bad netiquette:</vt:lpstr>
      <vt:lpstr>Email Netiquette</vt:lpstr>
      <vt:lpstr>Texting Netiquette</vt:lpstr>
      <vt:lpstr>Question and Answer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Netiquette</dc:title>
  <dc:creator>Steven Wong</dc:creator>
  <cp:lastModifiedBy>Steven Wong</cp:lastModifiedBy>
  <cp:revision>2</cp:revision>
  <dcterms:created xsi:type="dcterms:W3CDTF">2022-04-01T08:08:11Z</dcterms:created>
  <dcterms:modified xsi:type="dcterms:W3CDTF">2022-04-01T09:53:16Z</dcterms:modified>
</cp:coreProperties>
</file>